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71" r:id="rId3"/>
    <p:sldId id="419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286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0276" autoAdjust="0"/>
  </p:normalViewPr>
  <p:slideViewPr>
    <p:cSldViewPr>
      <p:cViewPr varScale="1">
        <p:scale>
          <a:sx n="74" d="100"/>
          <a:sy n="74" d="100"/>
        </p:scale>
        <p:origin x="16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Uczestnicy prezentują swoje scenariusze. Jeśli jest mało czasu to wskazują to, co uważają za najważniejsze i wtedy rezygnujemy z kolejnego zadania – podsumowanie sesji.</a:t>
            </a: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244E78-3845-41B1-8A33-D89D385875FB}" type="slidenum">
              <a:rPr lang="pl-PL" altLang="pl-PL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Trener rozdaje małe karteczki. Każdy uczestnik zapisuje swoje zdanie. Następnie kto chce, czyta głośno lub zostawiają kartki wychodząc z sali.</a:t>
            </a: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E54AAD-4750-428F-A96C-641A104DAC44}" type="slidenum">
              <a:rPr lang="pl-PL" altLang="pl-PL"/>
              <a:pPr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B540B5-E25F-479D-ABBB-7AE9A03E6A72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Trener łączy uczestników w grupy składające się z przedstawicieli tych samych samorządów. Nawiązuje do doświadczenia uczestników z pierwszego spotkania dialogowego. Prosi, aby zastanowili się wspólnie nad sposobami przeprowadzenia spotkania dialogowego:  W jaki sposób przeprowadzą konsultacje planów strategicznych? Chodzi o to, aby uczestnicy przywołali własne doświadczenia oraz to co usłyszeli, podczas sesji omawiającej poprzednie zadanie wdrożeniowe, na temat sposób pracy na spotkaniu dialogowym po trzecim module.</a:t>
            </a:r>
          </a:p>
          <a:p>
            <a:r>
              <a:rPr lang="pl-PL" altLang="pl-PL"/>
              <a:t>Po dyskusji w grupach uczestnicy przedstawiają swoje propozycje na forum, uzasadniając wybór.</a:t>
            </a: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D1B67F-AA6D-425F-AF82-F75FCC47799D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Trener uzupełnia propozycje uczestników nt. sposobów prowadzenia konsultacji planów strategicznych. Trener może przeprowadzić mini wykład nt. </a:t>
            </a:r>
            <a:r>
              <a:rPr lang="pl-PL" altLang="pl-PL" b="1"/>
              <a:t>world cafe </a:t>
            </a:r>
            <a:r>
              <a:rPr lang="pl-PL" altLang="pl-PL"/>
              <a:t>i/lub organizacji </a:t>
            </a:r>
            <a:r>
              <a:rPr lang="pl-PL" altLang="pl-PL" b="1"/>
              <a:t>dyskusji w grupach</a:t>
            </a:r>
            <a:r>
              <a:rPr lang="pl-PL" altLang="pl-PL"/>
              <a:t> – jeśli takie propozycje nie padną. Mini wykład na 3 kolejnych slajdach.</a:t>
            </a: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9B57F6-AD9D-466D-8985-670B5179D57F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1B434FF-AAC3-48C3-B2BB-810F5B963E64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2C21F29-4067-4B7F-A070-A078EDB84F27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Trener podaje procedurę zastosowania innego sposobu konsultacji. Tym razem organizacji dyskusji nad planami strategicznymi w grupach.</a:t>
            </a:r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ED4203-84D6-41A2-B4AE-60106135CC0B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Uczestnicy opracowują scenariusz spotkania dialogowego wykorzystując formatkę do opracowania spotkania dialogowego. Dostają też pytania pomocnicze, które trener wyświetla na slajdzie.</a:t>
            </a: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A7662BA-5C8A-4E33-8A13-261EDC2DBB6B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2"/>
          <p:cNvSpPr txBox="1">
            <a:spLocks noChangeArrowheads="1"/>
          </p:cNvSpPr>
          <p:nvPr/>
        </p:nvSpPr>
        <p:spPr bwMode="auto">
          <a:xfrm>
            <a:off x="490538" y="1341438"/>
            <a:ext cx="820896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2000"/>
              <a:t>zadbaj, aby sala na spotkanie była przestrzenna, gwarantowała swobodę w przemieszczaniu się uczestników,</a:t>
            </a:r>
          </a:p>
          <a:p>
            <a:r>
              <a:rPr lang="pl-PL" altLang="pl-PL" sz="2000"/>
              <a:t>stwórz przestrzeń do spotkania, „wyspy” składające się ze stolików </a:t>
            </a:r>
            <a:br>
              <a:rPr lang="pl-PL" altLang="pl-PL" sz="2000"/>
            </a:br>
            <a:r>
              <a:rPr lang="pl-PL" altLang="pl-PL" sz="2000"/>
              <a:t>i krzeseł, </a:t>
            </a:r>
          </a:p>
          <a:p>
            <a:r>
              <a:rPr lang="pl-PL" altLang="pl-PL" sz="2000"/>
              <a:t>zadbaj o swobodny dostęp do kawy, herbaty, aby </a:t>
            </a:r>
            <a:br>
              <a:rPr lang="pl-PL" altLang="pl-PL" sz="2000"/>
            </a:br>
            <a:r>
              <a:rPr lang="pl-PL" altLang="pl-PL" sz="2000"/>
              <a:t>wprowadzić „kawiarnianą” atmosferę,</a:t>
            </a:r>
          </a:p>
          <a:p>
            <a:r>
              <a:rPr lang="pl-PL" altLang="pl-PL" sz="2000"/>
              <a:t>zadbaj, aby liczba krzeseł odpowiadała liczbie </a:t>
            </a:r>
            <a:br>
              <a:rPr lang="pl-PL" altLang="pl-PL" sz="2000"/>
            </a:br>
            <a:r>
              <a:rPr lang="pl-PL" altLang="pl-PL" sz="2000"/>
              <a:t>uczestników i była po równo rozłożona przy każdym </a:t>
            </a:r>
            <a:br>
              <a:rPr lang="pl-PL" altLang="pl-PL" sz="2000"/>
            </a:br>
            <a:r>
              <a:rPr lang="pl-PL" altLang="pl-PL" sz="2000"/>
              <a:t>ze stolików,</a:t>
            </a:r>
          </a:p>
          <a:p>
            <a:r>
              <a:rPr lang="pl-PL" altLang="pl-PL" sz="2000"/>
              <a:t>przy zmianie miejsc przez uczestników spotkania w kolejnych rundach, zadbaj, aby ich liczba przy danym stoliku nie przekraczała znacznie liczby dostępnych krzeseł,</a:t>
            </a:r>
          </a:p>
          <a:p>
            <a:r>
              <a:rPr lang="pl-PL" altLang="pl-PL" sz="2000"/>
              <a:t>bądź strażnikiem czasu.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l-PL" altLang="pl-PL" sz="2000"/>
          </a:p>
        </p:txBody>
      </p:sp>
      <p:sp>
        <p:nvSpPr>
          <p:cNvPr id="14339" name="Prostokąt 1"/>
          <p:cNvSpPr>
            <a:spLocks noChangeArrowheads="1"/>
          </p:cNvSpPr>
          <p:nvPr/>
        </p:nvSpPr>
        <p:spPr bwMode="auto">
          <a:xfrm>
            <a:off x="706438" y="601663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/>
              <a:t>World Cafe - wskazówki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75" y="2565400"/>
            <a:ext cx="2324100" cy="17414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95973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2"/>
          <p:cNvSpPr txBox="1">
            <a:spLocks noChangeArrowheads="1"/>
          </p:cNvSpPr>
          <p:nvPr/>
        </p:nvSpPr>
        <p:spPr bwMode="auto">
          <a:xfrm>
            <a:off x="344488" y="1052513"/>
            <a:ext cx="84042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 i="1"/>
              <a:t>Prowadzący spotkanie dialogowe łączy uczestników w kilka grup (liczba ta zależy od liczby uczestników spotkania). Dobrze jeśli w jednej grupie będą pracowali przedstawiciele różnych środowisk, np. uczeń, nauczyciel, przedstawiciel pracodawców itd.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 i="1"/>
              <a:t>Każda z grup analizuje przedstawioną propozycję planu strategicznego </a:t>
            </a:r>
            <a:br>
              <a:rPr lang="pl-PL" altLang="pl-PL" sz="2000" i="1"/>
            </a:br>
            <a:r>
              <a:rPr lang="pl-PL" altLang="pl-PL" sz="2000" i="1"/>
              <a:t>i formułują pytania jakie chcieliby zadać autorom planu.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 i="1"/>
              <a:t>Na forum grupy przedstawiają pytania, autorzy wyjaśniają ewentualne wątpliwości.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 i="1"/>
              <a:t>Grupy ponownie analizują plany strategiczne i opracowują swoje uwagi/propozycje do planów. Przygotowują je na kartkach A4, które następnie są wywieszane na forum.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 i="1"/>
              <a:t>Prowadzący spotkanie dialogowe moderuje dyskusję nad propozycjami grup. Ustalone zostają zmiany do planów.</a:t>
            </a:r>
            <a:endParaRPr lang="pl-PL" altLang="pl-PL" sz="2000"/>
          </a:p>
        </p:txBody>
      </p:sp>
      <p:sp>
        <p:nvSpPr>
          <p:cNvPr id="16387" name="Prostokąt 1"/>
          <p:cNvSpPr>
            <a:spLocks noChangeArrowheads="1"/>
          </p:cNvSpPr>
          <p:nvPr/>
        </p:nvSpPr>
        <p:spPr bwMode="auto">
          <a:xfrm>
            <a:off x="706438" y="333375"/>
            <a:ext cx="7777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/>
              <a:t>Dyskusja w grupach</a:t>
            </a:r>
          </a:p>
        </p:txBody>
      </p:sp>
    </p:spTree>
    <p:extLst>
      <p:ext uri="{BB962C8B-B14F-4D97-AF65-F5344CB8AC3E}">
        <p14:creationId xmlns:p14="http://schemas.microsoft.com/office/powerpoint/2010/main" val="314448629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1"/>
          <p:cNvSpPr>
            <a:spLocks noChangeArrowheads="1"/>
          </p:cNvSpPr>
          <p:nvPr/>
        </p:nvSpPr>
        <p:spPr bwMode="auto">
          <a:xfrm>
            <a:off x="706438" y="549275"/>
            <a:ext cx="7777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/>
              <a:t>Scenariusz spotkania dialogowego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1975" y="1268413"/>
            <a:ext cx="8066088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Kto zorganizuje spotkanie?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Kto zostanie zaproszony do udziału w spotkaniu? 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Gdzie odbędzie się spotkanie?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Kiedy odbędzie się spotkanie?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 zostanie przeprowadzone? (Kto je rozpocznie? Czego powinno dotyczyć jego wystąpienie? Kto będzie prowadzącym? Jakie formy/metody zostaną wykorzystane? W jaki sposób i kto zbierze oraz opracuje  wnioski ze spotkania? Kto przygotuje rekomendacje do strategii?)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Co należy przygotować, aby spotkanie przebiegło sprawnie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przyniosło oczekiwane efekty?</a:t>
            </a:r>
          </a:p>
          <a:p>
            <a:pPr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6" name="Grupa 6"/>
          <p:cNvGrpSpPr>
            <a:grpSpLocks/>
          </p:cNvGrpSpPr>
          <p:nvPr/>
        </p:nvGrpSpPr>
        <p:grpSpPr bwMode="auto">
          <a:xfrm>
            <a:off x="395288" y="4895850"/>
            <a:ext cx="8088312" cy="649288"/>
            <a:chOff x="395536" y="4896458"/>
            <a:chExt cx="8088064" cy="648072"/>
          </a:xfrm>
        </p:grpSpPr>
        <p:sp>
          <p:nvSpPr>
            <p:cNvPr id="5" name="Wstęga zakrzywiona w dół 4"/>
            <p:cNvSpPr/>
            <p:nvPr/>
          </p:nvSpPr>
          <p:spPr>
            <a:xfrm>
              <a:off x="395536" y="4896458"/>
              <a:ext cx="8088064" cy="648072"/>
            </a:xfrm>
            <a:prstGeom prst="ellipse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8438" name="pole tekstowe 5"/>
            <p:cNvSpPr txBox="1">
              <a:spLocks noChangeArrowheads="1"/>
            </p:cNvSpPr>
            <p:nvPr/>
          </p:nvSpPr>
          <p:spPr bwMode="auto">
            <a:xfrm>
              <a:off x="1462671" y="5081113"/>
              <a:ext cx="62646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pl-PL" altLang="pl-PL" b="1"/>
                <a:t>Pracujemy nad scenariuszem spotkania dialogowego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36885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ostokąt 1"/>
          <p:cNvSpPr>
            <a:spLocks noChangeArrowheads="1"/>
          </p:cNvSpPr>
          <p:nvPr/>
        </p:nvSpPr>
        <p:spPr bwMode="auto">
          <a:xfrm>
            <a:off x="706438" y="808038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/>
              <a:t>Scenariusz spotkania dialogowego</a:t>
            </a:r>
          </a:p>
        </p:txBody>
      </p:sp>
      <p:sp>
        <p:nvSpPr>
          <p:cNvPr id="20483" name="pole tekstowe 3"/>
          <p:cNvSpPr txBox="1">
            <a:spLocks noChangeArrowheads="1"/>
          </p:cNvSpPr>
          <p:nvPr/>
        </p:nvSpPr>
        <p:spPr bwMode="auto">
          <a:xfrm>
            <a:off x="674688" y="2133600"/>
            <a:ext cx="8064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2000"/>
              <a:t>Prezentacja scenariuszy przez </a:t>
            </a:r>
          </a:p>
          <a:p>
            <a:r>
              <a:rPr lang="pl-PL" altLang="pl-PL" sz="2000"/>
              <a:t>poszczególne grupy</a:t>
            </a:r>
          </a:p>
        </p:txBody>
      </p:sp>
      <p:grpSp>
        <p:nvGrpSpPr>
          <p:cNvPr id="20484" name="Grupa 6"/>
          <p:cNvGrpSpPr>
            <a:grpSpLocks/>
          </p:cNvGrpSpPr>
          <p:nvPr/>
        </p:nvGrpSpPr>
        <p:grpSpPr bwMode="auto">
          <a:xfrm>
            <a:off x="395288" y="4618038"/>
            <a:ext cx="8088312" cy="649287"/>
            <a:chOff x="395536" y="4618780"/>
            <a:chExt cx="8088064" cy="648072"/>
          </a:xfrm>
        </p:grpSpPr>
        <p:sp>
          <p:nvSpPr>
            <p:cNvPr id="5" name="Wstęga zakrzywiona w dół 4"/>
            <p:cNvSpPr/>
            <p:nvPr/>
          </p:nvSpPr>
          <p:spPr>
            <a:xfrm>
              <a:off x="395536" y="4618780"/>
              <a:ext cx="8088064" cy="648072"/>
            </a:xfrm>
            <a:prstGeom prst="ellipse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0487" name="pole tekstowe 5"/>
            <p:cNvSpPr txBox="1">
              <a:spLocks noChangeArrowheads="1"/>
            </p:cNvSpPr>
            <p:nvPr/>
          </p:nvSpPr>
          <p:spPr bwMode="auto">
            <a:xfrm>
              <a:off x="1462671" y="4864294"/>
              <a:ext cx="62646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pl-PL" altLang="pl-PL" b="1"/>
                <a:t>Pracujemy nad scenariuszem spotkania dialogowego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3848100" cy="25717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396132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hemat blokowy: taśma dziurkowana 2"/>
          <p:cNvSpPr/>
          <p:nvPr/>
        </p:nvSpPr>
        <p:spPr>
          <a:xfrm>
            <a:off x="704850" y="3213100"/>
            <a:ext cx="7200900" cy="15843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531" name="Prostokąt 1"/>
          <p:cNvSpPr>
            <a:spLocks noChangeArrowheads="1"/>
          </p:cNvSpPr>
          <p:nvPr/>
        </p:nvSpPr>
        <p:spPr bwMode="auto">
          <a:xfrm>
            <a:off x="684213" y="1196975"/>
            <a:ext cx="777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 b="1"/>
              <a:t>Podsumowanie</a:t>
            </a:r>
            <a:endParaRPr lang="pl-PL" altLang="pl-PL" sz="2000">
              <a:cs typeface="Times New Roman" pitchFamily="18" charset="0"/>
            </a:endParaRPr>
          </a:p>
        </p:txBody>
      </p:sp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611188" y="2344738"/>
            <a:ext cx="6985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000">
                <a:cs typeface="Times New Roman" pitchFamily="18" charset="0"/>
              </a:rPr>
              <a:t>Dokończcie zdanie</a:t>
            </a:r>
          </a:p>
        </p:txBody>
      </p:sp>
      <p:sp>
        <p:nvSpPr>
          <p:cNvPr id="22533" name="pole tekstowe 3"/>
          <p:cNvSpPr txBox="1">
            <a:spLocks noChangeArrowheads="1"/>
          </p:cNvSpPr>
          <p:nvPr/>
        </p:nvSpPr>
        <p:spPr bwMode="auto">
          <a:xfrm>
            <a:off x="1476375" y="3719513"/>
            <a:ext cx="6551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2400">
                <a:cs typeface="Times New Roman" pitchFamily="18" charset="0"/>
              </a:rPr>
              <a:t>Najważniejsze dzisiaj dla mnie było ....</a:t>
            </a:r>
          </a:p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23105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2800" b="1" dirty="0"/>
              <a:t>Przygotowanie do zadania wdrożeniowego </a:t>
            </a: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Moduł IV – dzień 3 – sesja 3 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</a:t>
            </a:r>
            <a:r>
              <a:rPr lang="pl-PL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Pintal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4251C82-B7AB-49BA-AA58-6737C3C27C4B}"/>
              </a:ext>
            </a:extLst>
          </p:cNvPr>
          <p:cNvSpPr/>
          <p:nvPr/>
        </p:nvSpPr>
        <p:spPr>
          <a:xfrm>
            <a:off x="539552" y="2032015"/>
            <a:ext cx="8424936" cy="227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sz="2800" b="1" dirty="0">
                <a:solidFill>
                  <a:srgbClr val="2A63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Karta monitorowania Planu Rozwoju Oświaty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pl-PL" sz="2800" dirty="0">
              <a:solidFill>
                <a:srgbClr val="2A63B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Trener w celu podsumowania prac nad planami oraz przekazania informacji doradcom zaprasza poszczególne JST do wypełnienia karty monitorowania.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8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1"/>
          <p:cNvSpPr txBox="1">
            <a:spLocks noChangeArrowheads="1"/>
          </p:cNvSpPr>
          <p:nvPr/>
        </p:nvSpPr>
        <p:spPr bwMode="auto">
          <a:xfrm>
            <a:off x="1042988" y="1001713"/>
            <a:ext cx="633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/>
              <a:t>Cel ogólny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52" y="2204864"/>
            <a:ext cx="2808312" cy="28083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00" name="Prostokąt 2"/>
          <p:cNvSpPr>
            <a:spLocks noChangeArrowheads="1"/>
          </p:cNvSpPr>
          <p:nvPr/>
        </p:nvSpPr>
        <p:spPr bwMode="auto">
          <a:xfrm>
            <a:off x="468313" y="2492375"/>
            <a:ext cx="6048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pl-PL" altLang="pl-PL" sz="2400"/>
              <a:t>Zaplanowanie zadania do wdrożenia przez samorządowców w gminach/miastach/ powiatach między modułem czwartym </a:t>
            </a:r>
            <a:br>
              <a:rPr lang="pl-PL" altLang="pl-PL" sz="2400"/>
            </a:br>
            <a:r>
              <a:rPr lang="pl-PL" altLang="pl-PL" sz="2400"/>
              <a:t>a modułem piątym.  </a:t>
            </a:r>
          </a:p>
        </p:txBody>
      </p:sp>
    </p:spTree>
    <p:extLst>
      <p:ext uri="{BB962C8B-B14F-4D97-AF65-F5344CB8AC3E}">
        <p14:creationId xmlns:p14="http://schemas.microsoft.com/office/powerpoint/2010/main" val="7846710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1"/>
          <p:cNvSpPr txBox="1">
            <a:spLocks noChangeArrowheads="1"/>
          </p:cNvSpPr>
          <p:nvPr/>
        </p:nvSpPr>
        <p:spPr bwMode="auto">
          <a:xfrm>
            <a:off x="611188" y="765175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/>
              <a:t>Cele szczegółowe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188" y="1628775"/>
            <a:ext cx="8064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Uczestnik szkolenia:</a:t>
            </a:r>
          </a:p>
          <a:p>
            <a:pPr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określi  cele drugiego spotkania dialogowego,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opracuje scenariusz drugiego spotkania dialogowego,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zaplanuje wszystkie działania związane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organizowaniem i prowadzeniem drugiego spotkania dialogowego,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zaplanuje sposób, w jaki zaprezentuje efekty przeprowadzonego spotkania dialogowego. </a:t>
            </a:r>
          </a:p>
        </p:txBody>
      </p:sp>
      <p:sp>
        <p:nvSpPr>
          <p:cNvPr id="5124" name="AutoShape 5" descr="Znalezione obrazy dla zapytania 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47849589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/>
          <p:cNvSpPr txBox="1">
            <a:spLocks noChangeArrowheads="1"/>
          </p:cNvSpPr>
          <p:nvPr/>
        </p:nvSpPr>
        <p:spPr bwMode="auto">
          <a:xfrm>
            <a:off x="539750" y="333375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/>
              <a:t>Treść zadania </a:t>
            </a:r>
          </a:p>
        </p:txBody>
      </p:sp>
      <p:sp>
        <p:nvSpPr>
          <p:cNvPr id="6147" name="Prostokąt 4"/>
          <p:cNvSpPr>
            <a:spLocks noChangeArrowheads="1"/>
          </p:cNvSpPr>
          <p:nvPr/>
        </p:nvSpPr>
        <p:spPr bwMode="auto">
          <a:xfrm>
            <a:off x="539750" y="981075"/>
            <a:ext cx="82804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1910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1910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1910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1910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1910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910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910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910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1910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Zorganizujcie w swojej gminie spotkanie dialogowe, </a:t>
            </a:r>
            <a:r>
              <a:rPr lang="pl-PL" altLang="pl-PL" sz="1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 którym przedstawicie opracowany projekt planu strategicznego.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Celem spotkania będzie omówienie opracowanego planu i dyskusja nad jego zapisami.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Podsumujcie to spotkanie i p</a:t>
            </a:r>
            <a:r>
              <a:rPr lang="pl-PL" altLang="pl-PL" sz="1800">
                <a:ea typeface="Calibri" pitchFamily="34" charset="0"/>
                <a:cs typeface="Times New Roman" pitchFamily="18" charset="0"/>
              </a:rPr>
              <a:t>rzygotujcie krótką prezentację wniosków ze spotkania, w dowolnej formie (plakat, mapa myśli, prezentacja multimedialna, inne).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Efektami swojej pracy podzielicie się na następnym spotkaniu/module szkoleniowym. Będą to 10-minutowe wystąpienia przedstawicieli poszczególnych samorządów.</a:t>
            </a:r>
            <a:endParaRPr lang="pl-PL" altLang="pl-PL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0778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1"/>
          <p:cNvSpPr>
            <a:spLocks noChangeArrowheads="1"/>
          </p:cNvSpPr>
          <p:nvPr/>
        </p:nvSpPr>
        <p:spPr bwMode="auto">
          <a:xfrm>
            <a:off x="539750" y="2046288"/>
            <a:ext cx="77771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 i="1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i="1">
                <a:cs typeface="Times New Roman" pitchFamily="18" charset="0"/>
              </a:rPr>
              <a:t>W jaki sposób przeprowadzicie spotkanie dialogowe dotyczące konsultacji planów strategicznych? Jakie zastosujecie metody? Dlaczego właśnie te?</a:t>
            </a:r>
            <a:endParaRPr lang="pl-PL" altLang="pl-PL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 i="1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 i="1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i="1">
                <a:cs typeface="Times New Roman" pitchFamily="18" charset="0"/>
              </a:rPr>
              <a:t> </a:t>
            </a:r>
            <a:endParaRPr lang="pl-PL" altLang="pl-PL" sz="2400" i="1"/>
          </a:p>
        </p:txBody>
      </p:sp>
      <p:sp>
        <p:nvSpPr>
          <p:cNvPr id="8195" name="pole tekstowe 2"/>
          <p:cNvSpPr txBox="1">
            <a:spLocks noChangeArrowheads="1"/>
          </p:cNvSpPr>
          <p:nvPr/>
        </p:nvSpPr>
        <p:spPr bwMode="auto">
          <a:xfrm>
            <a:off x="576263" y="4365625"/>
            <a:ext cx="752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Praca w grupach składających się z przedstawicieli tych samych samorządów – poszukanie odpowiedzi na powyższe pytanie.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Przedstawienie propozycji na forum przez wszystkie zespoły.</a:t>
            </a:r>
          </a:p>
        </p:txBody>
      </p:sp>
      <p:sp>
        <p:nvSpPr>
          <p:cNvPr id="8196" name="pole tekstowe 3"/>
          <p:cNvSpPr txBox="1">
            <a:spLocks noChangeArrowheads="1"/>
          </p:cNvSpPr>
          <p:nvPr/>
        </p:nvSpPr>
        <p:spPr bwMode="auto">
          <a:xfrm>
            <a:off x="611188" y="1052513"/>
            <a:ext cx="698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/>
              <a:t>Planowanie spotkania dialogowego</a:t>
            </a:r>
          </a:p>
        </p:txBody>
      </p:sp>
    </p:spTree>
    <p:extLst>
      <p:ext uri="{BB962C8B-B14F-4D97-AF65-F5344CB8AC3E}">
        <p14:creationId xmlns:p14="http://schemas.microsoft.com/office/powerpoint/2010/main" val="37276510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611188" y="2060575"/>
            <a:ext cx="7775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/>
              <a:t>Planowanie spotkania dialogowego - uzupełnienie</a:t>
            </a:r>
          </a:p>
        </p:txBody>
      </p:sp>
      <p:sp>
        <p:nvSpPr>
          <p:cNvPr id="3" name="Uśmiechnięta buźka 2"/>
          <p:cNvSpPr/>
          <p:nvPr/>
        </p:nvSpPr>
        <p:spPr>
          <a:xfrm>
            <a:off x="5292725" y="3860800"/>
            <a:ext cx="1800225" cy="15128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Objaśnienie owalne 1"/>
          <p:cNvSpPr/>
          <p:nvPr/>
        </p:nvSpPr>
        <p:spPr>
          <a:xfrm>
            <a:off x="1187450" y="3573463"/>
            <a:ext cx="3671888" cy="1584325"/>
          </a:xfrm>
          <a:prstGeom prst="wedgeEllipseCallout">
            <a:avLst>
              <a:gd name="adj1" fmla="val 81800"/>
              <a:gd name="adj2" fmla="val 43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245" name="pole tekstowe 3"/>
          <p:cNvSpPr txBox="1">
            <a:spLocks noChangeArrowheads="1"/>
          </p:cNvSpPr>
          <p:nvPr/>
        </p:nvSpPr>
        <p:spPr bwMode="auto">
          <a:xfrm>
            <a:off x="1568450" y="4102100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/>
              <a:t>dialog</a:t>
            </a:r>
          </a:p>
        </p:txBody>
      </p:sp>
      <p:sp>
        <p:nvSpPr>
          <p:cNvPr id="10246" name="pole tekstowe 4"/>
          <p:cNvSpPr txBox="1">
            <a:spLocks noChangeArrowheads="1"/>
          </p:cNvSpPr>
          <p:nvPr/>
        </p:nvSpPr>
        <p:spPr bwMode="auto">
          <a:xfrm>
            <a:off x="1955800" y="451326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/>
              <a:t>rozmowa</a:t>
            </a:r>
          </a:p>
        </p:txBody>
      </p:sp>
      <p:sp>
        <p:nvSpPr>
          <p:cNvPr id="10247" name="pole tekstowe 5"/>
          <p:cNvSpPr txBox="1">
            <a:spLocks noChangeArrowheads="1"/>
          </p:cNvSpPr>
          <p:nvPr/>
        </p:nvSpPr>
        <p:spPr bwMode="auto">
          <a:xfrm>
            <a:off x="2416175" y="3716338"/>
            <a:ext cx="140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/>
              <a:t>spotkanie</a:t>
            </a:r>
          </a:p>
        </p:txBody>
      </p:sp>
      <p:sp>
        <p:nvSpPr>
          <p:cNvPr id="10248" name="pole tekstowe 6"/>
          <p:cNvSpPr txBox="1">
            <a:spLocks noChangeArrowheads="1"/>
          </p:cNvSpPr>
          <p:nvPr/>
        </p:nvSpPr>
        <p:spPr bwMode="auto">
          <a:xfrm>
            <a:off x="2976563" y="4086225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/>
              <a:t>wymiana doświadczeń</a:t>
            </a:r>
          </a:p>
        </p:txBody>
      </p:sp>
    </p:spTree>
    <p:extLst>
      <p:ext uri="{BB962C8B-B14F-4D97-AF65-F5344CB8AC3E}">
        <p14:creationId xmlns:p14="http://schemas.microsoft.com/office/powerpoint/2010/main" val="36251887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2"/>
          <p:cNvSpPr txBox="1">
            <a:spLocks noChangeArrowheads="1"/>
          </p:cNvSpPr>
          <p:nvPr/>
        </p:nvSpPr>
        <p:spPr bwMode="auto">
          <a:xfrm>
            <a:off x="490538" y="1196975"/>
            <a:ext cx="8208962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pl-PL" altLang="pl-PL" sz="2000" b="1"/>
              <a:t>World Cafe</a:t>
            </a:r>
            <a:r>
              <a:rPr lang="pl-PL" altLang="pl-PL" sz="2000"/>
              <a:t> jest skuteczną metodą prowadzenia dialogu w dużych grupach. Organizując pracę tą metoda należy pamiętać o pięciu podstawowych zasadach:</a:t>
            </a:r>
          </a:p>
          <a:p>
            <a:pPr>
              <a:buFontTx/>
              <a:buNone/>
            </a:pPr>
            <a:endParaRPr lang="pl-PL" altLang="pl-PL" sz="2000"/>
          </a:p>
          <a:p>
            <a:r>
              <a:rPr lang="pl-PL" altLang="pl-PL" sz="2000"/>
              <a:t>stworzeniu odpowiedniej </a:t>
            </a:r>
            <a:br>
              <a:rPr lang="pl-PL" altLang="pl-PL" sz="2000"/>
            </a:br>
            <a:r>
              <a:rPr lang="pl-PL" altLang="pl-PL" sz="2000"/>
              <a:t>przestrzeni,</a:t>
            </a:r>
          </a:p>
          <a:p>
            <a:r>
              <a:rPr lang="pl-PL" altLang="pl-PL" sz="2000"/>
              <a:t>powitaniu i wprowadzeniu </a:t>
            </a:r>
            <a:br>
              <a:rPr lang="pl-PL" altLang="pl-PL" sz="2000"/>
            </a:br>
            <a:r>
              <a:rPr lang="pl-PL" altLang="pl-PL" sz="2000"/>
              <a:t>uczestników w zasady pracy </a:t>
            </a:r>
            <a:br>
              <a:rPr lang="pl-PL" altLang="pl-PL" sz="2000"/>
            </a:br>
            <a:r>
              <a:rPr lang="pl-PL" altLang="pl-PL" sz="2000"/>
              <a:t>i tematykę,</a:t>
            </a:r>
          </a:p>
          <a:p>
            <a:r>
              <a:rPr lang="pl-PL" altLang="pl-PL" sz="2000"/>
              <a:t>przeprowadzeniu rund </a:t>
            </a:r>
            <a:br>
              <a:rPr lang="pl-PL" altLang="pl-PL" sz="2000"/>
            </a:br>
            <a:r>
              <a:rPr lang="pl-PL" altLang="pl-PL" sz="2000"/>
              <a:t>w małych grupach dyskusyjnych,</a:t>
            </a:r>
          </a:p>
          <a:p>
            <a:r>
              <a:rPr lang="pl-PL" altLang="pl-PL" sz="2000"/>
              <a:t>pytaniach poprzedzających rundę </a:t>
            </a:r>
            <a:br>
              <a:rPr lang="pl-PL" altLang="pl-PL" sz="2000"/>
            </a:br>
            <a:r>
              <a:rPr lang="pl-PL" altLang="pl-PL" sz="2000"/>
              <a:t>na temat omawianego zagadnienia,</a:t>
            </a:r>
          </a:p>
          <a:p>
            <a:r>
              <a:rPr lang="pl-PL" altLang="pl-PL" sz="2000"/>
              <a:t>podsumowaniu.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l-PL" altLang="pl-PL" sz="2000"/>
          </a:p>
        </p:txBody>
      </p:sp>
      <p:sp>
        <p:nvSpPr>
          <p:cNvPr id="12291" name="Prostokąt 1"/>
          <p:cNvSpPr>
            <a:spLocks noChangeArrowheads="1"/>
          </p:cNvSpPr>
          <p:nvPr/>
        </p:nvSpPr>
        <p:spPr bwMode="auto">
          <a:xfrm>
            <a:off x="706438" y="388938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/>
              <a:t>World Cafe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28639"/>
            <a:ext cx="4139952" cy="2741388"/>
          </a:xfrm>
          <a:prstGeom prst="rect">
            <a:avLst/>
          </a:prstGeom>
          <a:effectLst>
            <a:softEdge rad="1270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4516886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278</TotalTime>
  <Words>663</Words>
  <Application>Microsoft Office PowerPoint</Application>
  <PresentationFormat>Pokaz na ekranie (4:3)</PresentationFormat>
  <Paragraphs>101</Paragraphs>
  <Slides>15</Slides>
  <Notes>12</Notes>
  <HiddenSlides>2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Przygotowanie do zadania wdrożeniowego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45</cp:revision>
  <dcterms:created xsi:type="dcterms:W3CDTF">2018-03-23T15:39:02Z</dcterms:created>
  <dcterms:modified xsi:type="dcterms:W3CDTF">2018-06-24T14:29:32Z</dcterms:modified>
</cp:coreProperties>
</file>